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4" r:id="rId2"/>
    <p:sldId id="265" r:id="rId3"/>
    <p:sldId id="256" r:id="rId4"/>
    <p:sldId id="266" r:id="rId5"/>
    <p:sldId id="257" r:id="rId6"/>
    <p:sldId id="267" r:id="rId7"/>
    <p:sldId id="258" r:id="rId8"/>
    <p:sldId id="268" r:id="rId9"/>
    <p:sldId id="259" r:id="rId10"/>
    <p:sldId id="269" r:id="rId11"/>
    <p:sldId id="260" r:id="rId12"/>
    <p:sldId id="270" r:id="rId13"/>
    <p:sldId id="261" r:id="rId14"/>
    <p:sldId id="271" r:id="rId15"/>
    <p:sldId id="262" r:id="rId16"/>
    <p:sldId id="272" r:id="rId17"/>
    <p:sldId id="263"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67183-A377-4E9A-B0B3-FBE698C7D7D6}" type="datetimeFigureOut">
              <a:rPr lang="de-DE" smtClean="0"/>
              <a:pPr/>
              <a:t>18.05.2013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45284-AEDF-47AD-B0C9-0920130D4BF7}"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A545284-AEDF-47AD-B0C9-0920130D4BF7}" type="slidenum">
              <a:rPr lang="de-DE" smtClean="0"/>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901CB60-CDBE-4110-A6BE-4AC180890E0E}" type="datetimeFigureOut">
              <a:rPr lang="de-DE" smtClean="0"/>
              <a:pPr/>
              <a:t>18.05.2013</a:t>
            </a:fld>
            <a:endParaRPr lang="de-DE"/>
          </a:p>
        </p:txBody>
      </p:sp>
      <p:sp>
        <p:nvSpPr>
          <p:cNvPr id="17" name="Fußzeilenplatzhalt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de-DE"/>
          </a:p>
        </p:txBody>
      </p:sp>
      <p:sp>
        <p:nvSpPr>
          <p:cNvPr id="29" name="Foliennummernplatzhalt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BD23D21-77C1-402C-9DBD-DEF4609F448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9901CB60-CDBE-4110-A6BE-4AC180890E0E}" type="datetimeFigureOut">
              <a:rPr lang="de-DE" smtClean="0"/>
              <a:pPr/>
              <a:t>18.05.2013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D23D21-77C1-402C-9DBD-DEF4609F448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53200" y="609600"/>
            <a:ext cx="2057400" cy="55165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609600"/>
            <a:ext cx="5562600" cy="5516564"/>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6553200" y="6248402"/>
            <a:ext cx="2209800" cy="365125"/>
          </a:xfrm>
        </p:spPr>
        <p:txBody>
          <a:bodyPr/>
          <a:lstStyle/>
          <a:p>
            <a:fld id="{9901CB60-CDBE-4110-A6BE-4AC180890E0E}" type="datetimeFigureOut">
              <a:rPr lang="de-DE" smtClean="0"/>
              <a:pPr/>
              <a:t>18.05.2013</a:t>
            </a:fld>
            <a:endParaRPr lang="de-DE"/>
          </a:p>
        </p:txBody>
      </p:sp>
      <p:sp>
        <p:nvSpPr>
          <p:cNvPr id="5" name="Fußzeilenplatzhalter 4"/>
          <p:cNvSpPr>
            <a:spLocks noGrp="1"/>
          </p:cNvSpPr>
          <p:nvPr>
            <p:ph type="ftr" sz="quarter" idx="11"/>
          </p:nvPr>
        </p:nvSpPr>
        <p:spPr>
          <a:xfrm>
            <a:off x="457201" y="6248207"/>
            <a:ext cx="5573483" cy="365125"/>
          </a:xfrm>
        </p:spPr>
        <p:txBody>
          <a:bodyPr/>
          <a:lstStyle/>
          <a:p>
            <a:endParaRPr lang="de-DE"/>
          </a:p>
        </p:txBody>
      </p:sp>
      <p:sp>
        <p:nvSpPr>
          <p:cNvPr id="7" name="Rechtec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ec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ec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5989638" y="144462"/>
            <a:ext cx="533400" cy="244476"/>
          </a:xfrm>
        </p:spPr>
        <p:txBody>
          <a:bodyPr/>
          <a:lstStyle/>
          <a:p>
            <a:fld id="{FBD23D21-77C1-402C-9DBD-DEF4609F448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9901CB60-CDBE-4110-A6BE-4AC180890E0E}" type="datetimeFigureOut">
              <a:rPr lang="de-DE" smtClean="0"/>
              <a:pPr/>
              <a:t>18.05.2013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FBD23D21-77C1-402C-9DBD-DEF4609F4483}" type="slidenum">
              <a:rPr lang="de-DE" smtClean="0"/>
              <a:pPr/>
              <a:t>‹Nr.›</a:t>
            </a:fld>
            <a:endParaRPr lang="de-DE"/>
          </a:p>
        </p:txBody>
      </p:sp>
      <p:sp>
        <p:nvSpPr>
          <p:cNvPr id="8" name="Inhaltsplatzhalter 7"/>
          <p:cNvSpPr>
            <a:spLocks noGrp="1"/>
          </p:cNvSpPr>
          <p:nvPr>
            <p:ph sz="quarter" idx="1"/>
          </p:nvPr>
        </p:nvSpPr>
        <p:spPr>
          <a:xfrm>
            <a:off x="612648" y="1600200"/>
            <a:ext cx="8153400" cy="44958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7" name="Rechtec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de-DE" smtClean="0"/>
              <a:t>Titelmasterformat durch Klicken bearbeiten</a:t>
            </a:r>
            <a:endParaRPr kumimoji="0" lang="en-US"/>
          </a:p>
        </p:txBody>
      </p:sp>
      <p:sp>
        <p:nvSpPr>
          <p:cNvPr id="12" name="Datumsplatzhalter 11"/>
          <p:cNvSpPr>
            <a:spLocks noGrp="1"/>
          </p:cNvSpPr>
          <p:nvPr>
            <p:ph type="dt" sz="half" idx="10"/>
          </p:nvPr>
        </p:nvSpPr>
        <p:spPr/>
        <p:txBody>
          <a:bodyPr/>
          <a:lstStyle/>
          <a:p>
            <a:fld id="{9901CB60-CDBE-4110-A6BE-4AC180890E0E}" type="datetimeFigureOut">
              <a:rPr lang="de-DE" smtClean="0"/>
              <a:pPr/>
              <a:t>18.05.2013</a:t>
            </a:fld>
            <a:endParaRPr lang="de-DE"/>
          </a:p>
        </p:txBody>
      </p:sp>
      <p:sp>
        <p:nvSpPr>
          <p:cNvPr id="13" name="Foliennummernplatzhalt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BD23D21-77C1-402C-9DBD-DEF4609F4483}" type="slidenum">
              <a:rPr lang="de-DE" smtClean="0"/>
              <a:pPr/>
              <a:t>‹Nr.›</a:t>
            </a:fld>
            <a:endParaRPr lang="de-DE"/>
          </a:p>
        </p:txBody>
      </p:sp>
      <p:sp>
        <p:nvSpPr>
          <p:cNvPr id="14" name="Fußzeilenplatzhalter 13"/>
          <p:cNvSpPr>
            <a:spLocks noGrp="1"/>
          </p:cNvSpPr>
          <p:nvPr>
            <p:ph type="ftr" sz="quarter" idx="12"/>
          </p:nvPr>
        </p:nvSpPr>
        <p:spPr/>
        <p:txBody>
          <a:bodyPr/>
          <a:lstStyle/>
          <a:p>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9" name="Inhaltsplatzhalter 8"/>
          <p:cNvSpPr>
            <a:spLocks noGrp="1"/>
          </p:cNvSpPr>
          <p:nvPr>
            <p:ph sz="quarter" idx="1"/>
          </p:nvPr>
        </p:nvSpPr>
        <p:spPr>
          <a:xfrm>
            <a:off x="609600" y="1589567"/>
            <a:ext cx="38862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1" name="Inhaltsplatzhalter 10"/>
          <p:cNvSpPr>
            <a:spLocks noGrp="1"/>
          </p:cNvSpPr>
          <p:nvPr>
            <p:ph sz="quarter" idx="2"/>
          </p:nvPr>
        </p:nvSpPr>
        <p:spPr>
          <a:xfrm>
            <a:off x="4844901" y="1589567"/>
            <a:ext cx="38862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8" name="Datumsplatzhalter 7"/>
          <p:cNvSpPr>
            <a:spLocks noGrp="1"/>
          </p:cNvSpPr>
          <p:nvPr>
            <p:ph type="dt" sz="half" idx="15"/>
          </p:nvPr>
        </p:nvSpPr>
        <p:spPr/>
        <p:txBody>
          <a:bodyPr rtlCol="0"/>
          <a:lstStyle/>
          <a:p>
            <a:fld id="{9901CB60-CDBE-4110-A6BE-4AC180890E0E}" type="datetimeFigureOut">
              <a:rPr lang="de-DE" smtClean="0"/>
              <a:pPr/>
              <a:t>18.05.2013</a:t>
            </a:fld>
            <a:endParaRPr lang="de-DE"/>
          </a:p>
        </p:txBody>
      </p:sp>
      <p:sp>
        <p:nvSpPr>
          <p:cNvPr id="10" name="Foliennummernplatzhalter 9"/>
          <p:cNvSpPr>
            <a:spLocks noGrp="1"/>
          </p:cNvSpPr>
          <p:nvPr>
            <p:ph type="sldNum" sz="quarter" idx="16"/>
          </p:nvPr>
        </p:nvSpPr>
        <p:spPr/>
        <p:txBody>
          <a:bodyPr rtlCol="0"/>
          <a:lstStyle/>
          <a:p>
            <a:fld id="{FBD23D21-77C1-402C-9DBD-DEF4609F4483}" type="slidenum">
              <a:rPr lang="de-DE" smtClean="0"/>
              <a:pPr/>
              <a:t>‹Nr.›</a:t>
            </a:fld>
            <a:endParaRPr lang="de-DE"/>
          </a:p>
        </p:txBody>
      </p:sp>
      <p:sp>
        <p:nvSpPr>
          <p:cNvPr id="12" name="Fußzeilenplatzhalter 11"/>
          <p:cNvSpPr>
            <a:spLocks noGrp="1"/>
          </p:cNvSpPr>
          <p:nvPr>
            <p:ph type="ftr" sz="quarter" idx="17"/>
          </p:nvPr>
        </p:nvSpPr>
        <p:spPr/>
        <p:txBody>
          <a:bodyPr rtlCol="0"/>
          <a:lstStyle/>
          <a:p>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de-DE" smtClean="0"/>
              <a:t>Titelmasterformat durch Klicken bearbeiten</a:t>
            </a:r>
            <a:endParaRPr kumimoji="0" lang="en-US"/>
          </a:p>
        </p:txBody>
      </p:sp>
      <p:sp>
        <p:nvSpPr>
          <p:cNvPr id="11" name="Inhaltsplatzhalter 10"/>
          <p:cNvSpPr>
            <a:spLocks noGrp="1"/>
          </p:cNvSpPr>
          <p:nvPr>
            <p:ph sz="quarter" idx="2"/>
          </p:nvPr>
        </p:nvSpPr>
        <p:spPr>
          <a:xfrm>
            <a:off x="609600" y="2438400"/>
            <a:ext cx="3886200" cy="35814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quarter" idx="4"/>
          </p:nvPr>
        </p:nvSpPr>
        <p:spPr>
          <a:xfrm>
            <a:off x="4800600" y="2438400"/>
            <a:ext cx="3886200" cy="35814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Datumsplatzhalter 9"/>
          <p:cNvSpPr>
            <a:spLocks noGrp="1"/>
          </p:cNvSpPr>
          <p:nvPr>
            <p:ph type="dt" sz="half" idx="15"/>
          </p:nvPr>
        </p:nvSpPr>
        <p:spPr/>
        <p:txBody>
          <a:bodyPr rtlCol="0"/>
          <a:lstStyle/>
          <a:p>
            <a:fld id="{9901CB60-CDBE-4110-A6BE-4AC180890E0E}" type="datetimeFigureOut">
              <a:rPr lang="de-DE" smtClean="0"/>
              <a:pPr/>
              <a:t>18.05.2013</a:t>
            </a:fld>
            <a:endParaRPr lang="de-DE"/>
          </a:p>
        </p:txBody>
      </p:sp>
      <p:sp>
        <p:nvSpPr>
          <p:cNvPr id="12" name="Foliennummernplatzhalter 11"/>
          <p:cNvSpPr>
            <a:spLocks noGrp="1"/>
          </p:cNvSpPr>
          <p:nvPr>
            <p:ph type="sldNum" sz="quarter" idx="16"/>
          </p:nvPr>
        </p:nvSpPr>
        <p:spPr/>
        <p:txBody>
          <a:bodyPr rtlCol="0"/>
          <a:lstStyle/>
          <a:p>
            <a:fld id="{FBD23D21-77C1-402C-9DBD-DEF4609F4483}" type="slidenum">
              <a:rPr lang="de-DE" smtClean="0"/>
              <a:pPr/>
              <a:t>‹Nr.›</a:t>
            </a:fld>
            <a:endParaRPr lang="de-DE"/>
          </a:p>
        </p:txBody>
      </p:sp>
      <p:sp>
        <p:nvSpPr>
          <p:cNvPr id="14" name="Fußzeilenplatzhalter 13"/>
          <p:cNvSpPr>
            <a:spLocks noGrp="1"/>
          </p:cNvSpPr>
          <p:nvPr>
            <p:ph type="ftr" sz="quarter" idx="17"/>
          </p:nvPr>
        </p:nvSpPr>
        <p:spPr/>
        <p:txBody>
          <a:bodyPr rtlCol="0"/>
          <a:lstStyle/>
          <a:p>
            <a:endParaRPr lang="de-DE"/>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e-DE" smtClean="0"/>
              <a:t>Textmasterformate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9901CB60-CDBE-4110-A6BE-4AC180890E0E}" type="datetimeFigureOut">
              <a:rPr lang="de-DE" smtClean="0"/>
              <a:pPr/>
              <a:t>18.05.2013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FBD23D21-77C1-402C-9DBD-DEF4609F448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01CB60-CDBE-4110-A6BE-4AC180890E0E}" type="datetimeFigureOut">
              <a:rPr lang="de-DE" smtClean="0"/>
              <a:pPr/>
              <a:t>18.05.2013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0" y="6248400"/>
            <a:ext cx="533400" cy="381000"/>
          </a:xfrm>
        </p:spPr>
        <p:txBody>
          <a:bodyPr/>
          <a:lstStyle>
            <a:lvl1pPr>
              <a:defRPr>
                <a:solidFill>
                  <a:schemeClr val="tx2"/>
                </a:solidFill>
              </a:defRPr>
            </a:lvl1pPr>
          </a:lstStyle>
          <a:p>
            <a:fld id="{FBD23D21-77C1-402C-9DBD-DEF4609F448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p>
            <a:fld id="{9901CB60-CDBE-4110-A6BE-4AC180890E0E}" type="datetimeFigureOut">
              <a:rPr lang="de-DE" smtClean="0"/>
              <a:pPr/>
              <a:t>18.05.2013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lvl1pPr>
              <a:defRPr>
                <a:solidFill>
                  <a:srgbClr val="FFFFFF"/>
                </a:solidFill>
              </a:defRPr>
            </a:lvl1pPr>
          </a:lstStyle>
          <a:p>
            <a:fld id="{FBD23D21-77C1-402C-9DBD-DEF4609F4483}" type="slidenum">
              <a:rPr lang="de-DE" smtClean="0"/>
              <a:pPr/>
              <a:t>‹Nr.›</a:t>
            </a:fld>
            <a:endParaRPr lang="de-DE"/>
          </a:p>
        </p:txBody>
      </p:sp>
      <p:sp>
        <p:nvSpPr>
          <p:cNvPr id="3" name="Textplatzhalt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9" name="Inhaltsplatzhalter 8"/>
          <p:cNvSpPr>
            <a:spLocks noGrp="1"/>
          </p:cNvSpPr>
          <p:nvPr>
            <p:ph sz="quarter" idx="1"/>
          </p:nvPr>
        </p:nvSpPr>
        <p:spPr>
          <a:xfrm>
            <a:off x="2362200" y="1752600"/>
            <a:ext cx="6400800" cy="44196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8" name="Rechtec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de-DE" smtClean="0"/>
              <a:t>Titelmasterformat durch Klicken bearbeiten</a:t>
            </a:r>
            <a:endParaRPr kumimoji="0" lang="en-US"/>
          </a:p>
        </p:txBody>
      </p:sp>
      <p:sp>
        <p:nvSpPr>
          <p:cNvPr id="11" name="Rechtec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umsplatzhalter 11"/>
          <p:cNvSpPr>
            <a:spLocks noGrp="1"/>
          </p:cNvSpPr>
          <p:nvPr>
            <p:ph type="dt" sz="half" idx="10"/>
          </p:nvPr>
        </p:nvSpPr>
        <p:spPr>
          <a:xfrm>
            <a:off x="6248400" y="6248400"/>
            <a:ext cx="2667000" cy="365125"/>
          </a:xfrm>
        </p:spPr>
        <p:txBody>
          <a:bodyPr rtlCol="0"/>
          <a:lstStyle/>
          <a:p>
            <a:fld id="{9901CB60-CDBE-4110-A6BE-4AC180890E0E}" type="datetimeFigureOut">
              <a:rPr lang="de-DE" smtClean="0"/>
              <a:pPr/>
              <a:t>18.05.2013</a:t>
            </a:fld>
            <a:endParaRPr lang="de-DE"/>
          </a:p>
        </p:txBody>
      </p:sp>
      <p:sp>
        <p:nvSpPr>
          <p:cNvPr id="13" name="Foliennummernplatzhalter 12"/>
          <p:cNvSpPr>
            <a:spLocks noGrp="1"/>
          </p:cNvSpPr>
          <p:nvPr>
            <p:ph type="sldNum" sz="quarter" idx="11"/>
          </p:nvPr>
        </p:nvSpPr>
        <p:spPr>
          <a:xfrm>
            <a:off x="0" y="4667249"/>
            <a:ext cx="1447800" cy="663578"/>
          </a:xfrm>
        </p:spPr>
        <p:txBody>
          <a:bodyPr rtlCol="0"/>
          <a:lstStyle>
            <a:lvl1pPr>
              <a:defRPr sz="2800"/>
            </a:lvl1pPr>
          </a:lstStyle>
          <a:p>
            <a:fld id="{FBD23D21-77C1-402C-9DBD-DEF4609F4483}" type="slidenum">
              <a:rPr lang="de-DE" smtClean="0"/>
              <a:pPr/>
              <a:t>‹Nr.›</a:t>
            </a:fld>
            <a:endParaRPr lang="de-DE"/>
          </a:p>
        </p:txBody>
      </p:sp>
      <p:sp>
        <p:nvSpPr>
          <p:cNvPr id="14" name="Fußzeilenplatzhalter 13"/>
          <p:cNvSpPr>
            <a:spLocks noGrp="1"/>
          </p:cNvSpPr>
          <p:nvPr>
            <p:ph type="ftr" sz="quarter" idx="12"/>
          </p:nvPr>
        </p:nvSpPr>
        <p:spPr>
          <a:xfrm>
            <a:off x="1600200" y="6248206"/>
            <a:ext cx="4572000" cy="365125"/>
          </a:xfrm>
        </p:spPr>
        <p:txBody>
          <a:bodyPr rtlCol="0"/>
          <a:lstStyle/>
          <a:p>
            <a:endParaRPr lang="de-DE"/>
          </a:p>
        </p:txBody>
      </p:sp>
      <p:sp>
        <p:nvSpPr>
          <p:cNvPr id="3" name="Bildplatzhalt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de-DE" smtClean="0"/>
              <a:t>Bild durch Klicken auf Symbol hinzufügen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609600" y="228600"/>
            <a:ext cx="8153400" cy="990600"/>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901CB60-CDBE-4110-A6BE-4AC180890E0E}" type="datetimeFigureOut">
              <a:rPr lang="de-DE" smtClean="0"/>
              <a:pPr/>
              <a:t>18.05.2013</a:t>
            </a:fld>
            <a:endParaRPr lang="de-DE"/>
          </a:p>
        </p:txBody>
      </p:sp>
      <p:sp>
        <p:nvSpPr>
          <p:cNvPr id="3" name="Fußzeilenplatzhalt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de-DE"/>
          </a:p>
        </p:txBody>
      </p:sp>
      <p:sp>
        <p:nvSpPr>
          <p:cNvPr id="7" name="Rechtec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BD23D21-77C1-402C-9DBD-DEF4609F4483}"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68152"/>
          </a:xfrm>
        </p:spPr>
        <p:txBody>
          <a:bodyPr>
            <a:noAutofit/>
          </a:bodyPr>
          <a:lstStyle/>
          <a:p>
            <a:r>
              <a:rPr lang="de-DE" sz="3200" dirty="0" smtClean="0"/>
              <a:t>Gedenkstätte für die vertriebenen Juden aus </a:t>
            </a:r>
            <a:r>
              <a:rPr lang="de-DE" sz="3200" dirty="0" err="1" smtClean="0"/>
              <a:t>Usingen</a:t>
            </a:r>
            <a:r>
              <a:rPr lang="de-DE" sz="3200" dirty="0" smtClean="0"/>
              <a:t> – ein Projekt des Grundkurses Q1/2 KL</a:t>
            </a:r>
            <a:endParaRPr lang="de-DE" sz="3200" dirty="0"/>
          </a:p>
        </p:txBody>
      </p:sp>
      <p:sp>
        <p:nvSpPr>
          <p:cNvPr id="3" name="Inhaltsplatzhalter 2"/>
          <p:cNvSpPr>
            <a:spLocks noGrp="1"/>
          </p:cNvSpPr>
          <p:nvPr>
            <p:ph sz="quarter" idx="1"/>
          </p:nvPr>
        </p:nvSpPr>
        <p:spPr>
          <a:xfrm>
            <a:off x="612648" y="1916832"/>
            <a:ext cx="8153400" cy="4680520"/>
          </a:xfrm>
        </p:spPr>
        <p:txBody>
          <a:bodyPr>
            <a:normAutofit fontScale="85000" lnSpcReduction="10000"/>
          </a:bodyPr>
          <a:lstStyle/>
          <a:p>
            <a:r>
              <a:rPr lang="de-DE" dirty="0" smtClean="0">
                <a:solidFill>
                  <a:schemeClr val="bg1"/>
                </a:solidFill>
              </a:rPr>
              <a:t>Wir haben uns lange überlegt, wie man so ein umfassendes und schwieriges Thema in einem einzigen „Objekt“ darstellen soll. Wir haben uns mit den bekannten „Werken“ wie dem Holocaust-Mahnmal in Berlin auseinandergesetzt, die Geschichte der Juden </a:t>
            </a:r>
            <a:r>
              <a:rPr lang="de-DE" dirty="0" err="1" smtClean="0">
                <a:solidFill>
                  <a:schemeClr val="bg1"/>
                </a:solidFill>
              </a:rPr>
              <a:t>Usingens</a:t>
            </a:r>
            <a:r>
              <a:rPr lang="de-DE" dirty="0" smtClean="0">
                <a:solidFill>
                  <a:schemeClr val="bg1"/>
                </a:solidFill>
              </a:rPr>
              <a:t> gelesen und uns selbst nach unseren Gefühlen gefragt. Wie können wir es rechtfertigen zu sagen, dass wir all die Probleme verstanden haben und einen Ort erschaffen können, der an das Leid der Menschen, an ihre Sehnsüchte und Hoffnungen gebührend erinnert? Wie vermeiden wir, etwas Wesentliches außer Acht zu lassen, jemanden zu kränken, - und damit selbst zum leichten Vergessen beizutragen?  (Text Dennis Schmitt /KL)</a:t>
            </a:r>
          </a:p>
          <a:p>
            <a:endParaRPr lang="de-DE" dirty="0" smtClean="0">
              <a:solidFill>
                <a:schemeClr val="bg1"/>
              </a:solidFill>
            </a:endParaRPr>
          </a:p>
          <a:p>
            <a:endParaRPr lang="de-D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Entwurf 5: Dennis Schmitt. Facetten der Vertreibung</a:t>
            </a:r>
            <a:endParaRPr lang="de-DE" dirty="0"/>
          </a:p>
        </p:txBody>
      </p:sp>
      <p:sp>
        <p:nvSpPr>
          <p:cNvPr id="3" name="Inhaltsplatzhalter 2"/>
          <p:cNvSpPr>
            <a:spLocks noGrp="1"/>
          </p:cNvSpPr>
          <p:nvPr>
            <p:ph sz="quarter" idx="1"/>
          </p:nvPr>
        </p:nvSpPr>
        <p:spPr/>
        <p:txBody>
          <a:bodyPr/>
          <a:lstStyle/>
          <a:p>
            <a:r>
              <a:rPr lang="de-DE" dirty="0" smtClean="0">
                <a:solidFill>
                  <a:schemeClr val="bg1"/>
                </a:solidFill>
              </a:rPr>
              <a:t>Ein geometrischer Körper zeigt verschiedene Seiten, auf denen Begriffe wie „Hab und Gut“, „Freunde“ und „Heimat“ für das stehen, was verloren wurde. Die alte Gedenkplatte ist in Bruchstücken auf dem Körper angebracht. </a:t>
            </a:r>
          </a:p>
          <a:p>
            <a:r>
              <a:rPr lang="de-DE" dirty="0" smtClean="0">
                <a:solidFill>
                  <a:schemeClr val="bg1"/>
                </a:solidFill>
              </a:rPr>
              <a:t>Die Form könnte aus rostenden Metallplatten zusammengesetzt sein, die Schrift wie in einem Spruchband unten eingraviert und vergoldet aus diesem tristen Material </a:t>
            </a:r>
            <a:r>
              <a:rPr lang="de-DE" dirty="0" err="1" smtClean="0">
                <a:solidFill>
                  <a:schemeClr val="bg1"/>
                </a:solidFill>
              </a:rPr>
              <a:t>herausleuchten</a:t>
            </a:r>
            <a:r>
              <a:rPr lang="de-DE" dirty="0" smtClean="0">
                <a:solidFill>
                  <a:schemeClr val="bg1"/>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5122" name="Picture 2" descr="C:\Users\Andrea\Documents\Klassengeschäfte\Q1\Gedenkstätte\Entwürfe\Facetten der Vertreibung - Dennis Schmitt.jpg"/>
          <p:cNvPicPr>
            <a:picLocks noChangeAspect="1" noChangeArrowheads="1"/>
          </p:cNvPicPr>
          <p:nvPr/>
        </p:nvPicPr>
        <p:blipFill>
          <a:blip r:embed="rId3" cstate="print"/>
          <a:srcRect/>
          <a:stretch>
            <a:fillRect/>
          </a:stretch>
        </p:blipFill>
        <p:spPr bwMode="auto">
          <a:xfrm>
            <a:off x="0" y="0"/>
            <a:ext cx="9144000" cy="675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
            </a:r>
            <a:br>
              <a:rPr lang="de-DE" dirty="0" smtClean="0"/>
            </a:br>
            <a:r>
              <a:rPr lang="de-DE" sz="4000" dirty="0" smtClean="0"/>
              <a:t>Entwurf 6: Sebastian Müller . Alle Namen</a:t>
            </a:r>
            <a:r>
              <a:rPr lang="de-DE" dirty="0" smtClean="0"/>
              <a:t/>
            </a:r>
            <a:br>
              <a:rPr lang="de-DE" dirty="0" smtClean="0"/>
            </a:br>
            <a:endParaRPr lang="de-DE" dirty="0"/>
          </a:p>
        </p:txBody>
      </p:sp>
      <p:sp>
        <p:nvSpPr>
          <p:cNvPr id="3" name="Inhaltsplatzhalter 2"/>
          <p:cNvSpPr>
            <a:spLocks noGrp="1"/>
          </p:cNvSpPr>
          <p:nvPr>
            <p:ph sz="quarter" idx="1"/>
          </p:nvPr>
        </p:nvSpPr>
        <p:spPr/>
        <p:txBody>
          <a:bodyPr>
            <a:normAutofit lnSpcReduction="10000"/>
          </a:bodyPr>
          <a:lstStyle/>
          <a:p>
            <a:r>
              <a:rPr lang="de-DE" dirty="0" smtClean="0">
                <a:solidFill>
                  <a:schemeClr val="bg1"/>
                </a:solidFill>
              </a:rPr>
              <a:t>Im Hintergrund eines gepflasterten Hügels mit einem gerundeten Gedenkstein befinden sich auf der Wand eine Vielzahl von Metallplatten mit Namen der jüdischen Familien, die in </a:t>
            </a:r>
            <a:r>
              <a:rPr lang="de-DE" dirty="0" err="1" smtClean="0">
                <a:solidFill>
                  <a:schemeClr val="bg1"/>
                </a:solidFill>
              </a:rPr>
              <a:t>Usingen</a:t>
            </a:r>
            <a:r>
              <a:rPr lang="de-DE" dirty="0" smtClean="0">
                <a:solidFill>
                  <a:schemeClr val="bg1"/>
                </a:solidFill>
              </a:rPr>
              <a:t> bis zu ihrer Vertreibung gelebt haben. Vor der Wand sind in den Boden Lichter eingelassen, deren Lichtstrahl abends über die Fläche wandert, und damit dazu reizt, mit dem Blick dem Weg auf der Fläche zu folgen – ein Bild für Flucht, aber auch für das Sehen-Wollen.</a:t>
            </a:r>
            <a:endParaRPr lang="de-DE"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6146" name="Picture 2" descr="C:\Users\Andrea\Documents\Klassengeschäfte\Q1\Gedenkstätte\Entwürfe\Namenstafeln - Sebastian Müll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Entwurf 6: Carolina Kolb . Die Schale</a:t>
            </a:r>
            <a:endParaRPr lang="de-DE" dirty="0"/>
          </a:p>
        </p:txBody>
      </p:sp>
      <p:sp>
        <p:nvSpPr>
          <p:cNvPr id="3" name="Inhaltsplatzhalter 2"/>
          <p:cNvSpPr>
            <a:spLocks noGrp="1"/>
          </p:cNvSpPr>
          <p:nvPr>
            <p:ph sz="quarter" idx="1"/>
          </p:nvPr>
        </p:nvSpPr>
        <p:spPr/>
        <p:txBody>
          <a:bodyPr/>
          <a:lstStyle/>
          <a:p>
            <a:r>
              <a:rPr lang="de-DE" dirty="0" smtClean="0">
                <a:solidFill>
                  <a:schemeClr val="bg1"/>
                </a:solidFill>
              </a:rPr>
              <a:t>Als ein Zeichen von Geborgenheit hält die Schale die Kugeln in sich. Doch diese Form kippt. Es fallen Kugeln heraus, sie werden nicht mehr in die Schale zurückkommen. </a:t>
            </a:r>
          </a:p>
          <a:p>
            <a:r>
              <a:rPr lang="de-DE" dirty="0" smtClean="0">
                <a:solidFill>
                  <a:schemeClr val="bg1"/>
                </a:solidFill>
              </a:rPr>
              <a:t>Ein Bild für die Sicherheit in einer Gemeinschaft, die verloren ging, auch dafür, dass auch die Zurückgebliebenen nicht mehr an einem sicheren Platz waren.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7170" name="Picture 2" descr="C:\Users\Andrea\Documents\Klassengeschäfte\Q1\Gedenkstätte\Entwürfe\Schale - Carolina Kolb.jpg"/>
          <p:cNvPicPr>
            <a:picLocks noChangeAspect="1" noChangeArrowheads="1"/>
          </p:cNvPicPr>
          <p:nvPr/>
        </p:nvPicPr>
        <p:blipFill>
          <a:blip r:embed="rId2" cstate="print"/>
          <a:srcRect/>
          <a:stretch>
            <a:fillRect/>
          </a:stretch>
        </p:blipFill>
        <p:spPr bwMode="auto">
          <a:xfrm>
            <a:off x="0" y="0"/>
            <a:ext cx="9144000" cy="67500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Entwurf 6: Martin </a:t>
            </a:r>
            <a:r>
              <a:rPr lang="de-DE" dirty="0" err="1" smtClean="0"/>
              <a:t>Rutner</a:t>
            </a:r>
            <a:r>
              <a:rPr lang="de-DE" dirty="0" smtClean="0"/>
              <a:t> . Warten. </a:t>
            </a:r>
            <a:endParaRPr lang="de-DE" dirty="0"/>
          </a:p>
        </p:txBody>
      </p:sp>
      <p:sp>
        <p:nvSpPr>
          <p:cNvPr id="3" name="Inhaltsplatzhalter 2"/>
          <p:cNvSpPr>
            <a:spLocks noGrp="1"/>
          </p:cNvSpPr>
          <p:nvPr>
            <p:ph sz="quarter" idx="1"/>
          </p:nvPr>
        </p:nvSpPr>
        <p:spPr/>
        <p:txBody>
          <a:bodyPr>
            <a:normAutofit lnSpcReduction="10000"/>
          </a:bodyPr>
          <a:lstStyle/>
          <a:p>
            <a:pPr>
              <a:buNone/>
            </a:pPr>
            <a:r>
              <a:rPr lang="de-DE" smtClean="0">
                <a:solidFill>
                  <a:schemeClr val="bg1"/>
                </a:solidFill>
              </a:rPr>
              <a:t>    Zwei „Menschen“ </a:t>
            </a:r>
            <a:r>
              <a:rPr lang="de-DE" dirty="0" smtClean="0">
                <a:solidFill>
                  <a:schemeClr val="bg1"/>
                </a:solidFill>
              </a:rPr>
              <a:t>stehen vor dem Goldschmidthaus, wartend, auf das Gebäude blickend. Einer sitzt auf einem Koffer, für die Abreise bereit oder zurückgekommen? Das Werk soll ermöglichen, dass man sich zwischen diese Menschen stellt, einer von ihnen ist. Der Ort wird dazu reizen, sich zwischen den Figuren fotografieren zu lassen. Eine Tafel jedoch wird darüber informieren, dass es Menschen waren, die aus </a:t>
            </a:r>
            <a:r>
              <a:rPr lang="de-DE" dirty="0" err="1" smtClean="0">
                <a:solidFill>
                  <a:schemeClr val="bg1"/>
                </a:solidFill>
              </a:rPr>
              <a:t>Usingen</a:t>
            </a:r>
            <a:r>
              <a:rPr lang="de-DE" dirty="0" smtClean="0">
                <a:solidFill>
                  <a:schemeClr val="bg1"/>
                </a:solidFill>
              </a:rPr>
              <a:t> fortgingen, weil man sie hier nicht mehr erduldete. </a:t>
            </a:r>
            <a:endParaRPr lang="de-DE"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8194" name="Picture 2"/>
          <p:cNvPicPr>
            <a:picLocks noChangeAspect="1" noChangeArrowheads="1"/>
          </p:cNvPicPr>
          <p:nvPr/>
        </p:nvPicPr>
        <p:blipFill>
          <a:blip r:embed="rId2" cstate="print"/>
          <a:srcRect/>
          <a:stretch>
            <a:fillRect/>
          </a:stretch>
        </p:blipFill>
        <p:spPr bwMode="auto">
          <a:xfrm>
            <a:off x="0" y="107648"/>
            <a:ext cx="9144000" cy="67503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Entwurf 1: Wilma Demel . zerbrochen</a:t>
            </a:r>
            <a:endParaRPr lang="de-DE" dirty="0"/>
          </a:p>
        </p:txBody>
      </p:sp>
      <p:sp>
        <p:nvSpPr>
          <p:cNvPr id="3" name="Inhaltsplatzhalter 2"/>
          <p:cNvSpPr>
            <a:spLocks noGrp="1"/>
          </p:cNvSpPr>
          <p:nvPr>
            <p:ph sz="quarter" idx="1"/>
          </p:nvPr>
        </p:nvSpPr>
        <p:spPr/>
        <p:txBody>
          <a:bodyPr/>
          <a:lstStyle/>
          <a:p>
            <a:r>
              <a:rPr lang="de-DE" dirty="0" smtClean="0">
                <a:solidFill>
                  <a:schemeClr val="bg1"/>
                </a:solidFill>
              </a:rPr>
              <a:t>Steine, wie auf einer Halde, gebrochen, gesplittert, dazwischen symbolisch ohne Beschriftung </a:t>
            </a:r>
            <a:r>
              <a:rPr lang="de-DE" dirty="0" err="1" smtClean="0">
                <a:solidFill>
                  <a:schemeClr val="bg1"/>
                </a:solidFill>
              </a:rPr>
              <a:t>messingfarbene</a:t>
            </a:r>
            <a:r>
              <a:rPr lang="de-DE" dirty="0" smtClean="0">
                <a:solidFill>
                  <a:schemeClr val="bg1"/>
                </a:solidFill>
              </a:rPr>
              <a:t> Platten ohne Namen, den Stolpersteinen ähnlich, die alte Gedenkplatte eingelegt in diesen „Berg“, dem Fußgänger bietet sich ein beschwerlicher Weg, Licht wirft am Abend Schatten, lässt aber die Metallplatten auch erstrahlen. </a:t>
            </a:r>
            <a:endParaRPr lang="de-DE"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1026" name="Picture 2" descr="C:\Users\Andrea\Documents\Klassengeschäfte\Q1\Gedenkstätte\Entwürfe\Zerbrochen - Wilma Demel.jpg"/>
          <p:cNvPicPr>
            <a:picLocks noChangeAspect="1" noChangeArrowheads="1"/>
          </p:cNvPicPr>
          <p:nvPr/>
        </p:nvPicPr>
        <p:blipFill>
          <a:blip r:embed="rId2" cstate="print"/>
          <a:srcRect/>
          <a:stretch>
            <a:fillRect/>
          </a:stretch>
        </p:blipFill>
        <p:spPr bwMode="auto">
          <a:xfrm>
            <a:off x="0" y="548680"/>
            <a:ext cx="9144000" cy="590294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Entwurf 2: Sophie </a:t>
            </a:r>
            <a:r>
              <a:rPr lang="de-DE" dirty="0" err="1" smtClean="0"/>
              <a:t>Birkert</a:t>
            </a:r>
            <a:r>
              <a:rPr lang="de-DE" dirty="0" smtClean="0"/>
              <a:t> . entwurzelt</a:t>
            </a:r>
            <a:endParaRPr lang="de-DE" dirty="0"/>
          </a:p>
        </p:txBody>
      </p:sp>
      <p:sp>
        <p:nvSpPr>
          <p:cNvPr id="3" name="Inhaltsplatzhalter 2"/>
          <p:cNvSpPr>
            <a:spLocks noGrp="1"/>
          </p:cNvSpPr>
          <p:nvPr>
            <p:ph sz="quarter" idx="1"/>
          </p:nvPr>
        </p:nvSpPr>
        <p:spPr/>
        <p:txBody>
          <a:bodyPr>
            <a:normAutofit/>
          </a:bodyPr>
          <a:lstStyle/>
          <a:p>
            <a:r>
              <a:rPr lang="de-DE" dirty="0" smtClean="0">
                <a:solidFill>
                  <a:schemeClr val="bg1"/>
                </a:solidFill>
              </a:rPr>
              <a:t>Ein alter Baum, abgesägt und dem Boden entrissen, seine Wurzeln haben die strenge Ordnung des Pflasters in Teilen aufgelöst, einzelne Steine stehen hoch, gehen mit den Wurzeln scheinbar mit. </a:t>
            </a:r>
          </a:p>
          <a:p>
            <a:endParaRPr lang="de-DE" dirty="0" smtClean="0">
              <a:solidFill>
                <a:schemeClr val="bg1"/>
              </a:solidFill>
            </a:endParaRPr>
          </a:p>
          <a:p>
            <a:r>
              <a:rPr lang="de-DE" dirty="0" smtClean="0">
                <a:solidFill>
                  <a:schemeClr val="bg1"/>
                </a:solidFill>
              </a:rPr>
              <a:t>Wie der Baum für Leben steht, so steht diese Figur für den jähen Einschnitt in das Leben durch die Vertreibung, sie zeigt, wie kräftig die Wurzeln sind. Heimat tauscht man nicht gegen eine neue ein.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2050" name="Picture 2" descr="C:\Users\Andrea\Documents\Klassengeschäfte\Q1\Gedenkstätte\Entwürfe\Entwurzelt - Sophie Birkert.jpg"/>
          <p:cNvPicPr>
            <a:picLocks noChangeAspect="1" noChangeArrowheads="1"/>
          </p:cNvPicPr>
          <p:nvPr/>
        </p:nvPicPr>
        <p:blipFill>
          <a:blip r:embed="rId2" cstate="print"/>
          <a:srcRect/>
          <a:stretch>
            <a:fillRect/>
          </a:stretch>
        </p:blipFill>
        <p:spPr bwMode="auto">
          <a:xfrm>
            <a:off x="0" y="0"/>
            <a:ext cx="9144000" cy="6750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Entwurf 3: Anna Brähler . Mosaik der vertriebenen Familien </a:t>
            </a:r>
            <a:endParaRPr lang="de-DE" dirty="0"/>
          </a:p>
        </p:txBody>
      </p:sp>
      <p:sp>
        <p:nvSpPr>
          <p:cNvPr id="3" name="Inhaltsplatzhalter 2"/>
          <p:cNvSpPr>
            <a:spLocks noGrp="1"/>
          </p:cNvSpPr>
          <p:nvPr>
            <p:ph sz="quarter" idx="1"/>
          </p:nvPr>
        </p:nvSpPr>
        <p:spPr/>
        <p:txBody>
          <a:bodyPr>
            <a:normAutofit fontScale="92500"/>
          </a:bodyPr>
          <a:lstStyle/>
          <a:p>
            <a:r>
              <a:rPr lang="de-DE" dirty="0" smtClean="0">
                <a:solidFill>
                  <a:schemeClr val="bg1"/>
                </a:solidFill>
              </a:rPr>
              <a:t>Aus der Wand unterhalb der Treppe kommen mosaikartig unterschiedlich gefärbte Steine heraus. Zwischen ihnen, </a:t>
            </a:r>
            <a:r>
              <a:rPr lang="de-DE" smtClean="0">
                <a:solidFill>
                  <a:schemeClr val="bg1"/>
                </a:solidFill>
              </a:rPr>
              <a:t>in </a:t>
            </a:r>
            <a:r>
              <a:rPr lang="de-DE" smtClean="0">
                <a:solidFill>
                  <a:schemeClr val="bg1"/>
                </a:solidFill>
              </a:rPr>
              <a:t>Hohlräumen, </a:t>
            </a:r>
            <a:r>
              <a:rPr lang="de-DE" dirty="0" smtClean="0">
                <a:solidFill>
                  <a:schemeClr val="bg1"/>
                </a:solidFill>
              </a:rPr>
              <a:t>befinden sich Behältnisse, die Geschichten der vertriebenen Familien bergend. </a:t>
            </a:r>
          </a:p>
          <a:p>
            <a:r>
              <a:rPr lang="de-DE" dirty="0" smtClean="0">
                <a:solidFill>
                  <a:schemeClr val="bg1"/>
                </a:solidFill>
              </a:rPr>
              <a:t>Verschiedene Farben stehen für die Unterschiedlichkeit der jüdischen Menschen, die in </a:t>
            </a:r>
            <a:r>
              <a:rPr lang="de-DE" dirty="0" err="1" smtClean="0">
                <a:solidFill>
                  <a:schemeClr val="bg1"/>
                </a:solidFill>
              </a:rPr>
              <a:t>Usingen</a:t>
            </a:r>
            <a:r>
              <a:rPr lang="de-DE" dirty="0" smtClean="0">
                <a:solidFill>
                  <a:schemeClr val="bg1"/>
                </a:solidFill>
              </a:rPr>
              <a:t> zu Hause waren, ihre Geschichten sollen nicht in Vergessenheit geraten. Freie Behältnisse können aufnehmen, was Besucher dieses Ortes empfinden. – ein interaktiver Ort.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3074" name="Picture 2" descr="C:\Users\Andrea\Documents\Klassengeschäfte\Q1\Gedenkstätte\Entwürfe\Mosaik der Geschichten - Anna Brähler.jpg"/>
          <p:cNvPicPr>
            <a:picLocks noChangeAspect="1" noChangeArrowheads="1"/>
          </p:cNvPicPr>
          <p:nvPr/>
        </p:nvPicPr>
        <p:blipFill>
          <a:blip r:embed="rId2" cstate="print"/>
          <a:srcRect/>
          <a:stretch>
            <a:fillRect/>
          </a:stretch>
        </p:blipFill>
        <p:spPr bwMode="auto">
          <a:xfrm>
            <a:off x="0" y="0"/>
            <a:ext cx="9144000" cy="675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Entwurf 4: Melanie Buhlmann . Klare Form</a:t>
            </a:r>
            <a:endParaRPr lang="de-DE" dirty="0"/>
          </a:p>
        </p:txBody>
      </p:sp>
      <p:sp>
        <p:nvSpPr>
          <p:cNvPr id="3" name="Inhaltsplatzhalter 2"/>
          <p:cNvSpPr>
            <a:spLocks noGrp="1"/>
          </p:cNvSpPr>
          <p:nvPr>
            <p:ph sz="quarter" idx="1"/>
          </p:nvPr>
        </p:nvSpPr>
        <p:spPr>
          <a:xfrm>
            <a:off x="612648" y="2420888"/>
            <a:ext cx="8153400" cy="3675112"/>
          </a:xfrm>
        </p:spPr>
        <p:txBody>
          <a:bodyPr/>
          <a:lstStyle/>
          <a:p>
            <a:r>
              <a:rPr lang="de-DE" dirty="0" smtClean="0">
                <a:solidFill>
                  <a:schemeClr val="bg1"/>
                </a:solidFill>
              </a:rPr>
              <a:t>Der bisherige Gedenkstein, ein Findling, sollte ersetzt werden durch eine moderne Form. Ein Ort mit neuem Gesicht, Steine und Grün lassen hier die Gedenkstätte in einer zeitgemäßen Form ohne symbolische Überfrachtung erscheinen.</a:t>
            </a:r>
            <a:r>
              <a:rPr lang="de-DE" dirty="0" smtClean="0"/>
              <a:t>.</a:t>
            </a: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
          </p:nvPr>
        </p:nvSpPr>
        <p:spPr/>
        <p:txBody>
          <a:bodyPr/>
          <a:lstStyle/>
          <a:p>
            <a:endParaRPr lang="de-DE"/>
          </a:p>
        </p:txBody>
      </p:sp>
      <p:pic>
        <p:nvPicPr>
          <p:cNvPr id="4098" name="Picture 2" descr="C:\Users\Andrea\Documents\Klassengeschäfte\Q1\Gedenkstätte\Entwürfe\Gedenkstätte modern - Melanie Buhlmann.jpg"/>
          <p:cNvPicPr>
            <a:picLocks noChangeAspect="1" noChangeArrowheads="1"/>
          </p:cNvPicPr>
          <p:nvPr/>
        </p:nvPicPr>
        <p:blipFill>
          <a:blip r:embed="rId2" cstate="print"/>
          <a:srcRect/>
          <a:stretch>
            <a:fillRect/>
          </a:stretch>
        </p:blipFill>
        <p:spPr bwMode="auto">
          <a:xfrm>
            <a:off x="0" y="0"/>
            <a:ext cx="9144000" cy="6750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alathe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721</Words>
  <Application>Microsoft Office PowerPoint</Application>
  <PresentationFormat>Bildschirmpräsentation (4:3)</PresentationFormat>
  <Paragraphs>24</Paragraphs>
  <Slides>17</Slides>
  <Notes>1</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Galathea</vt:lpstr>
      <vt:lpstr>Gedenkstätte für die vertriebenen Juden aus Usingen – ein Projekt des Grundkurses Q1/2 KL</vt:lpstr>
      <vt:lpstr>Entwurf 1: Wilma Demel . zerbrochen</vt:lpstr>
      <vt:lpstr>Folie 3</vt:lpstr>
      <vt:lpstr>Entwurf 2: Sophie Birkert . entwurzelt</vt:lpstr>
      <vt:lpstr>Folie 5</vt:lpstr>
      <vt:lpstr>Entwurf 3: Anna Brähler . Mosaik der vertriebenen Familien </vt:lpstr>
      <vt:lpstr>Folie 7</vt:lpstr>
      <vt:lpstr>Entwurf 4: Melanie Buhlmann . Klare Form</vt:lpstr>
      <vt:lpstr>Folie 9</vt:lpstr>
      <vt:lpstr>Entwurf 5: Dennis Schmitt. Facetten der Vertreibung</vt:lpstr>
      <vt:lpstr>Folie 11</vt:lpstr>
      <vt:lpstr> Entwurf 6: Sebastian Müller . Alle Namen </vt:lpstr>
      <vt:lpstr>Folie 13</vt:lpstr>
      <vt:lpstr>Entwurf 6: Carolina Kolb . Die Schale</vt:lpstr>
      <vt:lpstr>Folie 15</vt:lpstr>
      <vt:lpstr>Entwurf 6: Martin Rutner . Warten. </vt:lpstr>
      <vt:lpstr>Folie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 Kiewel-Labinsky</dc:creator>
  <cp:lastModifiedBy>Andrea Kiewel-Labinsky</cp:lastModifiedBy>
  <cp:revision>5</cp:revision>
  <dcterms:created xsi:type="dcterms:W3CDTF">2013-05-12T09:05:18Z</dcterms:created>
  <dcterms:modified xsi:type="dcterms:W3CDTF">2013-05-18T13:16:11Z</dcterms:modified>
</cp:coreProperties>
</file>